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0" r:id="rId2"/>
    <p:sldId id="262" r:id="rId3"/>
    <p:sldId id="267" r:id="rId4"/>
    <p:sldId id="274" r:id="rId5"/>
    <p:sldId id="275" r:id="rId6"/>
    <p:sldId id="273" r:id="rId7"/>
    <p:sldId id="261" r:id="rId8"/>
    <p:sldId id="263" r:id="rId9"/>
    <p:sldId id="266" r:id="rId10"/>
    <p:sldId id="268" r:id="rId11"/>
    <p:sldId id="270" r:id="rId12"/>
    <p:sldId id="264" r:id="rId13"/>
    <p:sldId id="265" r:id="rId14"/>
    <p:sldId id="272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969" autoAdjust="0"/>
  </p:normalViewPr>
  <p:slideViewPr>
    <p:cSldViewPr snapToGrid="0">
      <p:cViewPr varScale="1">
        <p:scale>
          <a:sx n="70" d="100"/>
          <a:sy n="70" d="100"/>
        </p:scale>
        <p:origin x="5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D706B5F-6B80-4367-8A79-1AEF8EC6CC2B}" type="datetimeFigureOut">
              <a:rPr lang="he-IL" smtClean="0"/>
              <a:t>כ"ג/אדר א/תשפ"ד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50B0DB1B-B121-498D-8CF6-7089BCAF856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6990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B0DB1B-B121-498D-8CF6-7089BCAF8569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34814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800255-FA5A-D38F-FAC7-FE2336816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06EA140-FBBB-E8AF-44C7-38D44E019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9D94E9D-45F5-3992-B244-7C34E5838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6F7E-801C-422C-ADCF-84DDCE23D2C4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E4C5E0-B6A9-2457-049F-2F2DC1B2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C5EC175-8036-0396-4F5B-397E96106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7F92A3-BD0B-A6F8-E0EA-54DE17888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F6AD73B-949D-9C75-802E-CA37C8DD7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E36804-950F-EF85-3E42-F86AC750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4C48-671A-46FB-94AC-E2AF71882552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D8CD96D-F5F9-9D9F-31C4-91AD58F1B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4AA88D2-59E7-D6A0-D3E4-6660C5E1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74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974C552-6739-EA9C-78F6-6B14F377A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8B8ACC3-ABA5-C9FA-3DD6-22CB4D4F6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74F3B9F-CD00-90C5-0C91-34D91AB0D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84EBF-BA06-4CB0-AC03-DEE3FB77B548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A55F1BC-F989-E0DC-DF24-FC0643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25C3BEA-E51B-0E17-15D2-601A5F900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00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EE00AA-CF06-2373-D776-3EDB2E40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E1005C-951F-D574-88FB-345E3E4FF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3FC8610-72C5-D114-1F97-1F61A2818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28C79-D3E9-44FB-8F7F-91D54DE3D8C0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EBCC49-E139-BD02-37C9-C71E57372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C97911-DD8D-2F92-7005-91A7A1C8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2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BA82DF-DE1E-CBE5-0752-632240450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0AB01FA-B295-63C0-F46A-B1F787660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EA80AB5-4BF4-8DAE-DAC6-3BB25C7E1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C5B7-14C2-42A6-A593-B4002DB4DCEB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4A588B5-1105-D63C-E35A-AFC5E6FE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9A6908B-CC8D-FA71-74B1-1C9ACF05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0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5BD76A-DA6E-C106-6764-AEAF4051B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436C2AC-AF1A-6408-B5AD-15928F8E3D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BDE16F-240F-DCF2-EF7F-CD7824D9F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C412769-9201-588A-0F87-0BB7CC2F7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4530-3F73-49B0-9F57-1FF2A404E048}" type="datetime1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1805262-408B-FF5D-2834-5B2AC169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2B33278-4E52-14D3-8C0E-E3ABD50F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1361F3-B24E-B1F7-6823-EEE895F46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3D6A378-AF82-B09E-93BE-6124EE03C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416B0DD-6D0D-6353-A7E3-2EE0620D9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870FD2F-D369-5EF3-7BA0-FFAAF91F9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6E20C9D-6097-4F9E-B544-6807A9CF5F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6463739-087C-D150-FCB2-78AC3E4D1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82FBD-FDE1-4ABE-916B-CAA28859EC75}" type="datetime1">
              <a:rPr lang="en-US" smtClean="0"/>
              <a:t>3/3/2024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E3B96E6-12B3-28A0-2DAB-534C8EBCB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65C35C8-0E6A-A215-E578-1A8C5A0C0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16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0C1213-0F05-9D47-6CEB-28BCB08E7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E5836C5-1941-84BF-84B0-657243719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A65D5-AC50-4FF5-AFBE-3CE1BF0EDC49}" type="datetime1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50C17BA-C954-B896-EBDD-5B1F4D501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54347CE-EA73-6240-C015-A357A512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6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63787BB-5967-F01A-3CF3-058CFAB3A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11F76-F1CF-4694-BC1F-F31FB2285304}" type="datetime1">
              <a:rPr lang="en-US" smtClean="0"/>
              <a:t>3/3/2024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ADC5192-9486-069C-AA25-C094FFEC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98B2BB1-370B-9CD4-F210-F8F3D5A51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03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0F139B-BCD7-33B7-3786-57F4233C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11E78C-6ABE-B6BB-4F94-82003308B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A694735-98A1-95F6-86B0-EB0B14B5B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E945359-3FFA-8E2A-E910-95EFBB20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6BD5-C7A9-4FCC-B996-FF5A8FC765B9}" type="datetime1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8F2E2D3-8788-4B58-9E7A-20B3C1744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1C4693-3CD4-5379-C04A-AA32E5258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4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33244F-4682-8BA5-1B49-193DFD7CC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309A603-1A2D-3995-129F-C37E877ADF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2DA161F-5F50-71AC-3FBF-BC565E720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5B9A3F7-FDB1-07F0-9F87-3E34C85A4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FF126-F46E-49BB-A5B2-1626F5CC0D4F}" type="datetime1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A442821-EF6B-BBCF-2F68-B04077A24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867E30E-137B-54FC-2305-BDF81B416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2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8092DAF-9C98-84FF-1B31-48A71FAA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337F50C-AFE1-1A91-4006-111431B85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D3E1707-3E35-F571-C65A-886516180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CC2B4-21C7-459C-80C2-C5E9A0B05536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B034AB-5312-129D-5142-68D0EAE56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45E1B2F-EAFD-AC65-D85B-EFB3A1AAA7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964A4-AC37-4688-ACDD-FE908D9F9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8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3.png"/><Relationship Id="rId4" Type="http://schemas.microsoft.com/office/2017/06/relationships/model3d" Target="../media/model3d1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17.png"/><Relationship Id="rId4" Type="http://schemas.microsoft.com/office/2017/06/relationships/model3d" Target="../media/model3d1.glb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svg"/><Relationship Id="rId5" Type="http://schemas.openxmlformats.org/officeDocument/2006/relationships/image" Target="../media/image22.sv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835F67-8E79-4D82-6DE6-F7AC774EB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Book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39D180-824B-7135-71CA-9D1A5387F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rPr>
              <a:t>Developers:</a:t>
            </a:r>
          </a:p>
          <a:p>
            <a:pPr marL="0" indent="0">
              <a:buNone/>
            </a:pPr>
            <a:endParaRPr lang="en-US" b="1" dirty="0">
              <a:latin typeface="Arial Nova" panose="020B0504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Yousef Masarwi | 208940320</a:t>
            </a:r>
          </a:p>
          <a:p>
            <a:pPr marL="457200" lvl="1" indent="0"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Nael Abu Raya | 211640925</a:t>
            </a:r>
          </a:p>
          <a:p>
            <a:pPr marL="457200" lvl="1" indent="0"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Ibrahim Horani | 316203405</a:t>
            </a:r>
          </a:p>
          <a:p>
            <a:pPr marL="457200" lvl="1" indent="0"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Muhammed Khateb | 212187256</a:t>
            </a:r>
          </a:p>
          <a:p>
            <a:pPr marL="0" indent="0">
              <a:buNone/>
            </a:pPr>
            <a:endParaRPr lang="en-US" dirty="0">
              <a:latin typeface="Arial Nova" panose="020B05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9D91C82-88D5-6630-BE07-A59CF893D36C}"/>
              </a:ext>
            </a:extLst>
          </p:cNvPr>
          <p:cNvSpPr/>
          <p:nvPr/>
        </p:nvSpPr>
        <p:spPr>
          <a:xfrm>
            <a:off x="1297577" y="2699657"/>
            <a:ext cx="4963886" cy="5747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8AB6C42-6439-BE3C-2285-195C6BB8C9C7}"/>
              </a:ext>
            </a:extLst>
          </p:cNvPr>
          <p:cNvSpPr/>
          <p:nvPr/>
        </p:nvSpPr>
        <p:spPr>
          <a:xfrm>
            <a:off x="1297577" y="3465534"/>
            <a:ext cx="4963886" cy="5747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77E7496-E5CA-7614-BDEC-58D2AF98A904}"/>
              </a:ext>
            </a:extLst>
          </p:cNvPr>
          <p:cNvSpPr/>
          <p:nvPr/>
        </p:nvSpPr>
        <p:spPr>
          <a:xfrm>
            <a:off x="1297577" y="4231412"/>
            <a:ext cx="4963886" cy="5747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6BD6F87-9532-C893-1BF8-8D027653E18B}"/>
              </a:ext>
            </a:extLst>
          </p:cNvPr>
          <p:cNvSpPr/>
          <p:nvPr/>
        </p:nvSpPr>
        <p:spPr>
          <a:xfrm>
            <a:off x="1297577" y="4997290"/>
            <a:ext cx="4963886" cy="5747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xmlns="" id="{80779DFC-4FB6-1704-91E6-C69CB0C38E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364021" y="3480087"/>
            <a:ext cx="545659" cy="545659"/>
          </a:xfrm>
          <a:prstGeom prst="rect">
            <a:avLst/>
          </a:prstGeom>
        </p:spPr>
      </p:pic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xmlns="" id="{195F445A-C051-14A3-F776-F5E94A3AA6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64021" y="2714210"/>
            <a:ext cx="545659" cy="545659"/>
          </a:xfrm>
          <a:prstGeom prst="rect">
            <a:avLst/>
          </a:prstGeom>
        </p:spPr>
      </p:pic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xmlns="" id="{F67A6EBD-3F80-BD25-2DB3-74F3769556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364023" y="4211613"/>
            <a:ext cx="545659" cy="545659"/>
          </a:xfrm>
          <a:prstGeom prst="rect">
            <a:avLst/>
          </a:prstGeom>
        </p:spPr>
      </p:pic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xmlns="" id="{0AF62006-CDCB-BB15-449C-866C82C86D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364023" y="4967591"/>
            <a:ext cx="545659" cy="54565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4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EE03194C-1BF2-3014-5A9E-1F689842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4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Customers Perspective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" name="3D Model 2" descr="Clapperboard">
                <a:extLst>
                  <a:ext uri="{FF2B5EF4-FFF2-40B4-BE49-F238E27FC236}">
                    <a16:creationId xmlns:a16="http://schemas.microsoft.com/office/drawing/2014/main" id="{EA3DA665-7B60-7AE8-EDCF-9F1C605E56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5828789"/>
                  </p:ext>
                </p:extLst>
              </p:nvPr>
            </p:nvGraphicFramePr>
            <p:xfrm>
              <a:off x="11033482" y="0"/>
              <a:ext cx="1158518" cy="128082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58518" cy="1280826"/>
                    </a:xfrm>
                    <a:prstGeom prst="rect">
                      <a:avLst/>
                    </a:prstGeom>
                    <a:effectLst>
                      <a:outerShdw blurRad="50800" dist="38100" dir="2700000" algn="tl" rotWithShape="0">
                        <a:srgbClr val="00CC99"/>
                      </a:outerShdw>
                    </a:effectLst>
                  </am3d:spPr>
                  <am3d:camera>
                    <am3d:pos x="0" y="0" z="66239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83692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11359" ay="-1680191" az="3865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14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lapperboard">
                <a:extLst>
                  <a:ext uri="{FF2B5EF4-FFF2-40B4-BE49-F238E27FC236}">
                    <a16:creationId xmlns:a16="http://schemas.microsoft.com/office/drawing/2014/main" xmlns="" id="{EA3DA665-7B60-7AE8-EDCF-9F1C605E56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33482" y="0"/>
                <a:ext cx="1158518" cy="1280826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CC99"/>
                </a:outerShdw>
              </a:effectLst>
            </p:spPr>
          </p:pic>
        </mc:Fallback>
      </mc:AlternateContent>
      <p:pic>
        <p:nvPicPr>
          <p:cNvPr id="5" name="Screen_recording_20240302_224638">
            <a:hlinkClick r:id="" action="ppaction://media"/>
            <a:extLst>
              <a:ext uri="{FF2B5EF4-FFF2-40B4-BE49-F238E27FC236}">
                <a16:creationId xmlns:a16="http://schemas.microsoft.com/office/drawing/2014/main" xmlns="" id="{8743CC1B-2DE7-F0B0-F67A-37882191B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52950" y="1028324"/>
            <a:ext cx="3040042" cy="5829676"/>
          </a:xfrm>
          <a:prstGeom prst="round2SameRect">
            <a:avLst>
              <a:gd name="adj1" fmla="val 6955"/>
              <a:gd name="adj2" fmla="val 0"/>
            </a:avLst>
          </a:prstGeom>
          <a:ln>
            <a:noFill/>
          </a:ln>
          <a:effectLst>
            <a:reflection blurRad="6350" stA="52000" endPos="35000" dist="25400" dir="5400000" sy="-100000" algn="bl" rotWithShape="0"/>
          </a:effectLst>
          <a:scene3d>
            <a:camera prst="orthographicFront"/>
            <a:lightRig rig="threePt" dir="t"/>
          </a:scene3d>
          <a:sp3d>
            <a:bevelT w="190500" prst="hardEdge"/>
            <a:contourClr>
              <a:srgbClr val="C0C0C0"/>
            </a:contourClr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9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BB3D5B51-CA9E-3499-BA6B-B885448A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Business Owners Perspective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3D Model 1" descr="Clapperboard">
                <a:extLst>
                  <a:ext uri="{FF2B5EF4-FFF2-40B4-BE49-F238E27FC236}">
                    <a16:creationId xmlns:a16="http://schemas.microsoft.com/office/drawing/2014/main" id="{CB2B9BEF-B9E0-473F-B818-F733E5FC54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0906421"/>
                  </p:ext>
                </p:extLst>
              </p:nvPr>
            </p:nvGraphicFramePr>
            <p:xfrm>
              <a:off x="11033482" y="0"/>
              <a:ext cx="1158518" cy="128082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58518" cy="1280826"/>
                    </a:xfrm>
                    <a:prstGeom prst="rect">
                      <a:avLst/>
                    </a:prstGeom>
                    <a:effectLst>
                      <a:outerShdw blurRad="50800" dist="38100" dir="2700000" algn="tl" rotWithShape="0">
                        <a:srgbClr val="00CC99"/>
                      </a:outerShdw>
                    </a:effectLst>
                  </am3d:spPr>
                  <am3d:camera>
                    <am3d:pos x="0" y="0" z="66239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83692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11359" ay="-1680191" az="3865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314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lapperboard">
                <a:extLst>
                  <a:ext uri="{FF2B5EF4-FFF2-40B4-BE49-F238E27FC236}">
                    <a16:creationId xmlns:a16="http://schemas.microsoft.com/office/drawing/2014/main" xmlns="" id="{CB2B9BEF-B9E0-473F-B818-F733E5FC54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33482" y="0"/>
                <a:ext cx="1158518" cy="1280826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00CC99"/>
                </a:outerShdw>
              </a:effectLst>
            </p:spPr>
          </p:pic>
        </mc:Fallback>
      </mc:AlternateContent>
      <p:pic>
        <p:nvPicPr>
          <p:cNvPr id="5" name="Screen_recording_20240302_231637">
            <a:hlinkClick r:id="" action="ppaction://media"/>
            <a:extLst>
              <a:ext uri="{FF2B5EF4-FFF2-40B4-BE49-F238E27FC236}">
                <a16:creationId xmlns:a16="http://schemas.microsoft.com/office/drawing/2014/main" xmlns="" id="{BE70841B-8F05-6428-8F67-AEB146101C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52950" y="1051560"/>
            <a:ext cx="2889572" cy="5806440"/>
          </a:xfrm>
          <a:prstGeom prst="round2SameRect">
            <a:avLst>
              <a:gd name="adj1" fmla="val 6955"/>
              <a:gd name="adj2" fmla="val 0"/>
            </a:avLst>
          </a:prstGeom>
          <a:ln>
            <a:noFill/>
          </a:ln>
          <a:effectLst>
            <a:reflection blurRad="6350" stA="52000" endPos="35000" dist="25400" dir="5400000" sy="-100000" algn="bl" rotWithShape="0"/>
          </a:effectLst>
          <a:scene3d>
            <a:camera prst="orthographicFront"/>
            <a:lightRig rig="threePt" dir="t"/>
          </a:scene3d>
          <a:sp3d>
            <a:bevelT w="190500" prst="hardEdge"/>
            <a:contourClr>
              <a:srgbClr val="C0C0C0"/>
            </a:contourClr>
          </a:sp3d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6A4926D4-78EC-8003-9340-4034E7E6F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449104">
            <a:off x="4694465" y="138929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Use Case Diagram</a:t>
            </a:r>
          </a:p>
        </p:txBody>
      </p:sp>
      <p:pic>
        <p:nvPicPr>
          <p:cNvPr id="304" name="Picture 303">
            <a:extLst>
              <a:ext uri="{FF2B5EF4-FFF2-40B4-BE49-F238E27FC236}">
                <a16:creationId xmlns:a16="http://schemas.microsoft.com/office/drawing/2014/main" xmlns="" id="{42FEF1C3-A1BB-31F6-5DC1-6F7055F99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58100" cy="6871482"/>
          </a:xfrm>
          <a:prstGeom prst="rect">
            <a:avLst/>
          </a:prstGeom>
        </p:spPr>
      </p:pic>
      <p:pic>
        <p:nvPicPr>
          <p:cNvPr id="306" name="Picture 305">
            <a:extLst>
              <a:ext uri="{FF2B5EF4-FFF2-40B4-BE49-F238E27FC236}">
                <a16:creationId xmlns:a16="http://schemas.microsoft.com/office/drawing/2014/main" xmlns="" id="{7A5D7785-79C4-592E-1EEB-F989E53F7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381" y="1"/>
            <a:ext cx="1251618" cy="113483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2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B049301B-96C2-8E22-B711-63A1A967C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17308">
            <a:off x="-3113705" y="1271305"/>
            <a:ext cx="9915182" cy="792627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Class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84AD996-C148-E643-2E8A-1259FBB6E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0"/>
            <a:ext cx="10655300" cy="68579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6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8F71B01-709A-1748-8B97-5925B33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14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Gaps </a:t>
            </a:r>
            <a:r>
              <a:rPr lang="en-US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To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Fill</a:t>
            </a:r>
          </a:p>
        </p:txBody>
      </p:sp>
      <p:pic>
        <p:nvPicPr>
          <p:cNvPr id="5" name="גרפיקה 4" descr="כרטיס אשראי עם מילוי מלא">
            <a:extLst>
              <a:ext uri="{FF2B5EF4-FFF2-40B4-BE49-F238E27FC236}">
                <a16:creationId xmlns:a16="http://schemas.microsoft.com/office/drawing/2014/main" xmlns="" id="{D7E1FAAC-779A-A35D-453B-7EE80DB1E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14413" y="2046052"/>
            <a:ext cx="1616075" cy="1616075"/>
          </a:xfrm>
          <a:prstGeom prst="rect">
            <a:avLst/>
          </a:prstGeom>
        </p:spPr>
      </p:pic>
      <p:pic>
        <p:nvPicPr>
          <p:cNvPr id="10" name="גרפיקה 9" descr="דולר עם מילוי מלא">
            <a:extLst>
              <a:ext uri="{FF2B5EF4-FFF2-40B4-BE49-F238E27FC236}">
                <a16:creationId xmlns:a16="http://schemas.microsoft.com/office/drawing/2014/main" xmlns="" id="{E151CA88-3F17-0E35-7FF3-E86B4CEBB4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37830" y="2746957"/>
            <a:ext cx="243730" cy="243730"/>
          </a:xfrm>
          <a:prstGeom prst="rect">
            <a:avLst/>
          </a:prstGeom>
        </p:spPr>
      </p:pic>
      <p:pic>
        <p:nvPicPr>
          <p:cNvPr id="11" name="גרפיקה 10" descr="דולר עם מילוי מלא">
            <a:extLst>
              <a:ext uri="{FF2B5EF4-FFF2-40B4-BE49-F238E27FC236}">
                <a16:creationId xmlns:a16="http://schemas.microsoft.com/office/drawing/2014/main" xmlns="" id="{E4230920-DACE-5EBB-F222-EC65E226AF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91433" y="2746957"/>
            <a:ext cx="243730" cy="243730"/>
          </a:xfrm>
          <a:prstGeom prst="rect">
            <a:avLst/>
          </a:prstGeom>
        </p:spPr>
      </p:pic>
      <p:pic>
        <p:nvPicPr>
          <p:cNvPr id="12" name="גרפיקה 11" descr="דולר עם מילוי מלא">
            <a:extLst>
              <a:ext uri="{FF2B5EF4-FFF2-40B4-BE49-F238E27FC236}">
                <a16:creationId xmlns:a16="http://schemas.microsoft.com/office/drawing/2014/main" xmlns="" id="{CF1EDD9D-3C43-45AA-9645-9A95F56CE4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38001" y="2739922"/>
            <a:ext cx="259099" cy="259099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xmlns="" id="{F16D9A82-3639-31D4-AA19-4E11BF63ABC6}"/>
              </a:ext>
            </a:extLst>
          </p:cNvPr>
          <p:cNvSpPr txBox="1"/>
          <p:nvPr/>
        </p:nvSpPr>
        <p:spPr>
          <a:xfrm>
            <a:off x="-76150" y="3662127"/>
            <a:ext cx="3148013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Performing Transactions</a:t>
            </a:r>
          </a:p>
          <a:p>
            <a:endParaRPr lang="he-IL" dirty="0"/>
          </a:p>
        </p:txBody>
      </p:sp>
      <p:pic>
        <p:nvPicPr>
          <p:cNvPr id="27" name="תמונה 26" descr="אצבע Businessman בפנים">
            <a:extLst>
              <a:ext uri="{FF2B5EF4-FFF2-40B4-BE49-F238E27FC236}">
                <a16:creationId xmlns:a16="http://schemas.microsoft.com/office/drawing/2014/main" xmlns="" id="{762EDFA2-0D05-3595-9FA8-590EA87A5E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24" y="956197"/>
            <a:ext cx="1616075" cy="5936350"/>
          </a:xfrm>
          <a:prstGeom prst="rect">
            <a:avLst/>
          </a:prstGeom>
        </p:spPr>
      </p:pic>
      <p:pic>
        <p:nvPicPr>
          <p:cNvPr id="29" name="גרפיקה 28" descr="סימון תג 1 עם מילוי מלא">
            <a:extLst>
              <a:ext uri="{FF2B5EF4-FFF2-40B4-BE49-F238E27FC236}">
                <a16:creationId xmlns:a16="http://schemas.microsoft.com/office/drawing/2014/main" xmlns="" id="{BF21ED20-9D5B-434C-8B82-BE47E31A1BA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8111" t="8111" r="8111" b="8111"/>
          <a:stretch/>
        </p:blipFill>
        <p:spPr>
          <a:xfrm>
            <a:off x="3927484" y="2136368"/>
            <a:ext cx="1268991" cy="1268991"/>
          </a:xfrm>
          <a:prstGeom prst="rect">
            <a:avLst/>
          </a:prstGeom>
        </p:spPr>
      </p:pic>
      <p:sp>
        <p:nvSpPr>
          <p:cNvPr id="32" name="תיבת טקסט 31">
            <a:extLst>
              <a:ext uri="{FF2B5EF4-FFF2-40B4-BE49-F238E27FC236}">
                <a16:creationId xmlns:a16="http://schemas.microsoft.com/office/drawing/2014/main" xmlns="" id="{CE1E9993-1CAA-1774-B67E-1C1495CC19E1}"/>
              </a:ext>
            </a:extLst>
          </p:cNvPr>
          <p:cNvSpPr txBox="1"/>
          <p:nvPr/>
        </p:nvSpPr>
        <p:spPr>
          <a:xfrm>
            <a:off x="3501831" y="3564169"/>
            <a:ext cx="212029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Confirming Customers Arrival To The Appointments </a:t>
            </a:r>
          </a:p>
        </p:txBody>
      </p:sp>
      <p:pic>
        <p:nvPicPr>
          <p:cNvPr id="34" name="גרפיקה 33" descr="פעמון עם מילוי מלא">
            <a:extLst>
              <a:ext uri="{FF2B5EF4-FFF2-40B4-BE49-F238E27FC236}">
                <a16:creationId xmlns:a16="http://schemas.microsoft.com/office/drawing/2014/main" xmlns="" id="{C8235A41-66D6-763D-CE05-E11E993916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 l="13712" t="9183" r="13712" b="9183"/>
          <a:stretch/>
        </p:blipFill>
        <p:spPr>
          <a:xfrm>
            <a:off x="7299773" y="2087794"/>
            <a:ext cx="1268991" cy="1268991"/>
          </a:xfrm>
          <a:prstGeom prst="rect">
            <a:avLst/>
          </a:prstGeom>
        </p:spPr>
      </p:pic>
      <p:sp>
        <p:nvSpPr>
          <p:cNvPr id="36" name="תיבת טקסט 35">
            <a:extLst>
              <a:ext uri="{FF2B5EF4-FFF2-40B4-BE49-F238E27FC236}">
                <a16:creationId xmlns:a16="http://schemas.microsoft.com/office/drawing/2014/main" xmlns="" id="{69597186-C896-66F3-4A58-BFCB629B0F88}"/>
              </a:ext>
            </a:extLst>
          </p:cNvPr>
          <p:cNvSpPr txBox="1"/>
          <p:nvPr/>
        </p:nvSpPr>
        <p:spPr>
          <a:xfrm>
            <a:off x="6580056" y="3564169"/>
            <a:ext cx="2713279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Notifying Customers Before Reaching Their  Appointments</a:t>
            </a:r>
          </a:p>
        </p:txBody>
      </p:sp>
      <p:sp>
        <p:nvSpPr>
          <p:cNvPr id="2" name="בועת מחשבה: ענן 1">
            <a:extLst>
              <a:ext uri="{FF2B5EF4-FFF2-40B4-BE49-F238E27FC236}">
                <a16:creationId xmlns:a16="http://schemas.microsoft.com/office/drawing/2014/main" xmlns="" id="{F46C33FC-A471-B5EB-7F28-5C244C266C7D}"/>
              </a:ext>
            </a:extLst>
          </p:cNvPr>
          <p:cNvSpPr/>
          <p:nvPr/>
        </p:nvSpPr>
        <p:spPr>
          <a:xfrm>
            <a:off x="9873574" y="110232"/>
            <a:ext cx="1480225" cy="742055"/>
          </a:xfrm>
          <a:prstGeom prst="cloudCallout">
            <a:avLst>
              <a:gd name="adj1" fmla="val 44792"/>
              <a:gd name="adj2" fmla="val 56899"/>
            </a:avLst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Nova" panose="020B0504020202020204" pitchFamily="34" charset="0"/>
              </a:rPr>
              <a:t>Lack of time?</a:t>
            </a:r>
            <a:endParaRPr lang="he-IL" b="1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05BC879-B26D-61B5-FCD8-B56823AF7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982" y="1365813"/>
            <a:ext cx="7211559" cy="414157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3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BFEC9BAC-6E81-AA6C-AC84-7027E2FF0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What Is BookNow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798EABFE-B496-FF78-4318-72146476E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rPr>
              <a:t>Description:</a:t>
            </a:r>
          </a:p>
          <a:p>
            <a:r>
              <a:rPr lang="en-US" sz="1800" b="1" i="0" dirty="0">
                <a:solidFill>
                  <a:schemeClr val="accent6">
                    <a:lumMod val="50000"/>
                  </a:schemeClr>
                </a:solidFill>
                <a:effectLst/>
                <a:latin typeface="Arial Nova" panose="020B0504020202020204" pitchFamily="34" charset="0"/>
              </a:rPr>
              <a:t>BookNow</a:t>
            </a:r>
            <a:r>
              <a:rPr lang="en-US" sz="1800" b="0" i="0" dirty="0">
                <a:solidFill>
                  <a:schemeClr val="accent6">
                    <a:lumMod val="50000"/>
                  </a:schemeClr>
                </a:solidFill>
                <a:effectLst/>
                <a:latin typeface="Arial Nova" panose="020B0504020202020204" pitchFamily="34" charset="0"/>
              </a:rPr>
              <a:t> is an Android application designed to facilitate booking and managing appointments for both businesses and customers. It provides customers with a platform to discover featured businesses, browse services, view available time slots, and book appointments hassle-free. On the other hand, it empowers businesses to showcase their services, manage their schedules, and efficiently handle customer appointments.</a:t>
            </a:r>
          </a:p>
          <a:p>
            <a:endParaRPr lang="en-US" sz="1800" dirty="0">
              <a:solidFill>
                <a:schemeClr val="accent6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rPr>
              <a:t>Goals:</a:t>
            </a:r>
          </a:p>
          <a:p>
            <a:pPr marL="0" indent="0">
              <a:buNone/>
            </a:pPr>
            <a:endParaRPr lang="en-US" sz="1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" panose="020B05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5047137-3932-E617-2CBE-6D3BB0FDD1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506" y="4380506"/>
            <a:ext cx="755656" cy="7556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85660F5-7FD4-0A79-89F1-A5B00A5EE2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33" y="4380506"/>
            <a:ext cx="755656" cy="755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45771BF-EA1C-B8E4-776C-8D4F0498FF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t="21678" r="16021" b="20502"/>
          <a:stretch/>
        </p:blipFill>
        <p:spPr>
          <a:xfrm>
            <a:off x="6647009" y="4380506"/>
            <a:ext cx="879944" cy="7556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51ECE86-47EE-5E79-3C4B-B97E424EE384}"/>
              </a:ext>
            </a:extLst>
          </p:cNvPr>
          <p:cNvSpPr txBox="1"/>
          <p:nvPr/>
        </p:nvSpPr>
        <p:spPr>
          <a:xfrm>
            <a:off x="1689511" y="5530629"/>
            <a:ext cx="151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rPr>
              <a:t>Customer Convenience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5D6E20C-B945-7658-D3EA-11735AB96819}"/>
              </a:ext>
            </a:extLst>
          </p:cNvPr>
          <p:cNvSpPr txBox="1"/>
          <p:nvPr/>
        </p:nvSpPr>
        <p:spPr>
          <a:xfrm>
            <a:off x="6193643" y="5530629"/>
            <a:ext cx="178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rPr>
              <a:t>Streamlined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rPr>
              <a:t>Communication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8340CAF-AFA2-A515-32DD-02FA0232C0BD}"/>
              </a:ext>
            </a:extLst>
          </p:cNvPr>
          <p:cNvSpPr txBox="1"/>
          <p:nvPr/>
        </p:nvSpPr>
        <p:spPr>
          <a:xfrm>
            <a:off x="3979487" y="5535101"/>
            <a:ext cx="151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rPr>
              <a:t>Business Management</a:t>
            </a:r>
            <a:endParaRPr lang="en-US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" panose="020B05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5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F4FE0199-8AE1-F7C3-D003-490612A31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Problem Space </a:t>
            </a:r>
            <a:r>
              <a:rPr lang="en-US" b="1" dirty="0">
                <a:solidFill>
                  <a:srgbClr val="00C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&amp;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Analysis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08E1567-F651-2381-7D9C-A33CC913D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718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rPr>
              <a:t>Customers’ Problem :</a:t>
            </a:r>
          </a:p>
          <a:p>
            <a:r>
              <a:rPr lang="en-US" sz="1800" i="0" dirty="0">
                <a:solidFill>
                  <a:schemeClr val="accent6">
                    <a:lumMod val="50000"/>
                  </a:schemeClr>
                </a:solidFill>
                <a:effectLst/>
                <a:latin typeface="Arial Nova" panose="020B0504020202020204" pitchFamily="34" charset="0"/>
              </a:rPr>
              <a:t>Complex Appointment Scheduling: Traditional methods of appointment scheduling involve phone calls, emails, or in-person visits, which can be inefficient and prone to errors.</a:t>
            </a:r>
            <a:endParaRPr lang="en-US" sz="1800" dirty="0">
              <a:solidFill>
                <a:schemeClr val="accent6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6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rPr>
              <a:t>Business</a:t>
            </a:r>
            <a:r>
              <a:rPr lang="en-US" sz="18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rPr>
              <a:t> Owners Problem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rPr>
              <a:t>:</a:t>
            </a: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Businesses often rely on manual methods to manage appointments, leading to inefficiencies, double bookings, and missed appointments.</a:t>
            </a:r>
          </a:p>
          <a:p>
            <a:pPr marL="0" indent="0">
              <a:buNone/>
            </a:pPr>
            <a:endParaRPr lang="en-US" sz="1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" panose="020B0504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rPr>
              <a:t>Analysis </a:t>
            </a:r>
            <a:r>
              <a:rPr lang="en-US" sz="2400" b="1" dirty="0">
                <a:solidFill>
                  <a:srgbClr val="00C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&amp;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rPr>
              <a:t> Solution:</a:t>
            </a: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No doubt 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BookNow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 represents a conceptual solution for the two essential problems mentioned above, How? </a:t>
            </a:r>
            <a:br>
              <a:rPr lang="en-US" sz="1800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</a:b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BookNow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 provides efficient appointments scheduling and management for both customers and business owners, respectively.</a:t>
            </a:r>
          </a:p>
          <a:p>
            <a:pPr marL="0" indent="0">
              <a:buNone/>
            </a:pPr>
            <a:endParaRPr lang="en-US" sz="1800" dirty="0">
              <a:solidFill>
                <a:schemeClr val="accent6">
                  <a:lumMod val="50000"/>
                </a:schemeClr>
              </a:solidFill>
              <a:latin typeface="Arial Nova" panose="020B0504020202020204" pitchFamily="34" charset="0"/>
            </a:endParaRPr>
          </a:p>
          <a:p>
            <a:pPr marL="0" indent="0">
              <a:buNone/>
            </a:pPr>
            <a:endParaRPr lang="en-US" sz="1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" panose="020B05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1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מציין מיקום תוכן 7" descr="תמונה שמכילה תפוז, עיצוב&#10;&#10;התיאור נוצר באופן אוטומטי">
            <a:extLst>
              <a:ext uri="{FF2B5EF4-FFF2-40B4-BE49-F238E27FC236}">
                <a16:creationId xmlns:a16="http://schemas.microsoft.com/office/drawing/2014/main" xmlns="" id="{40509885-BF5B-0931-B70A-1874D5745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02" y="1365826"/>
            <a:ext cx="701309" cy="701309"/>
          </a:xfrm>
          <a:effectLst>
            <a:outerShdw blurRad="609600" dir="21540000" sx="105000" sy="105000" algn="tl" rotWithShape="0">
              <a:schemeClr val="tx1">
                <a:alpha val="53000"/>
              </a:scheme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0C8BB372-C7C3-3DFA-4397-C44580B75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34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imilar </a:t>
            </a:r>
            <a:r>
              <a:rPr lang="en-US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ystems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xmlns="" id="{F4C4E28E-1894-4289-18A6-144BF899DE81}"/>
              </a:ext>
            </a:extLst>
          </p:cNvPr>
          <p:cNvSpPr txBox="1"/>
          <p:nvPr/>
        </p:nvSpPr>
        <p:spPr>
          <a:xfrm>
            <a:off x="5054034" y="1246221"/>
            <a:ext cx="2457450" cy="8002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rPr>
              <a:t> myVisit</a:t>
            </a: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" panose="020B0504020202020204" pitchFamily="34" charset="0"/>
            </a:endParaRPr>
          </a:p>
        </p:txBody>
      </p:sp>
      <p:pic>
        <p:nvPicPr>
          <p:cNvPr id="11" name="תמונה 10" descr="תמונה שמכילה טקסט, צילום מסך, גופן, מותג&#10;&#10;התיאור נוצר באופן אוטומטי">
            <a:extLst>
              <a:ext uri="{FF2B5EF4-FFF2-40B4-BE49-F238E27FC236}">
                <a16:creationId xmlns:a16="http://schemas.microsoft.com/office/drawing/2014/main" xmlns="" id="{3E179AFB-D9ED-56FF-0A7B-7282BDF196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" t="1144" r="4455" b="4247"/>
          <a:stretch/>
        </p:blipFill>
        <p:spPr>
          <a:xfrm>
            <a:off x="2557136" y="2186740"/>
            <a:ext cx="7077727" cy="467126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8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759BA465-2F80-F676-8D51-C20364B5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BookNow </a:t>
            </a:r>
            <a:r>
              <a:rPr lang="en-US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VS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myVisit</a:t>
            </a:r>
            <a:endParaRPr lang="he-IL" dirty="0"/>
          </a:p>
        </p:txBody>
      </p:sp>
      <p:pic>
        <p:nvPicPr>
          <p:cNvPr id="8" name="תמונה 7" descr="תמונה שמכילה תפוז, עיצוב&#10;&#10;התיאור נוצר באופן אוטומטי">
            <a:extLst>
              <a:ext uri="{FF2B5EF4-FFF2-40B4-BE49-F238E27FC236}">
                <a16:creationId xmlns:a16="http://schemas.microsoft.com/office/drawing/2014/main" xmlns="" id="{13092472-5D24-E4FD-335D-5823BAD8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458" y="1840703"/>
            <a:ext cx="1209675" cy="1209675"/>
          </a:xfrm>
          <a:prstGeom prst="rect">
            <a:avLst/>
          </a:prstGeom>
        </p:spPr>
      </p:pic>
      <p:pic>
        <p:nvPicPr>
          <p:cNvPr id="10" name="תמונה 9" descr="תמונה שמכילה טקסט, גופן, גרפיקה, לוגו&#10;&#10;התיאור נוצר באופן אוטומטי">
            <a:extLst>
              <a:ext uri="{FF2B5EF4-FFF2-40B4-BE49-F238E27FC236}">
                <a16:creationId xmlns:a16="http://schemas.microsoft.com/office/drawing/2014/main" xmlns="" id="{08AB54AD-C9B7-A94A-149C-2D2D1AC6A2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868" y="1840702"/>
            <a:ext cx="1209675" cy="1209675"/>
          </a:xfrm>
          <a:prstGeom prst="rect">
            <a:avLst/>
          </a:prstGeom>
        </p:spPr>
      </p:pic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xmlns="" id="{3DE9B7A1-25BA-A250-12A7-60C963BD648B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1690688"/>
            <a:ext cx="0" cy="4239057"/>
          </a:xfrm>
          <a:prstGeom prst="line">
            <a:avLst/>
          </a:prstGeom>
          <a:ln w="28575">
            <a:solidFill>
              <a:srgbClr val="00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xmlns="" id="{D85B58A8-FC7E-2D67-E78F-184CC5101D8E}"/>
              </a:ext>
            </a:extLst>
          </p:cNvPr>
          <p:cNvSpPr txBox="1"/>
          <p:nvPr/>
        </p:nvSpPr>
        <p:spPr>
          <a:xfrm>
            <a:off x="3073760" y="3429000"/>
            <a:ext cx="2509619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Specializes in local businesses.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extended to be governmentally or globally.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user interface. </a:t>
            </a:r>
            <a:endParaRPr lang="he-IL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xmlns="" id="{09A4B547-8C17-A674-0285-DC71FF330E82}"/>
              </a:ext>
            </a:extLst>
          </p:cNvPr>
          <p:cNvSpPr txBox="1"/>
          <p:nvPr/>
        </p:nvSpPr>
        <p:spPr>
          <a:xfrm>
            <a:off x="6881270" y="3397181"/>
            <a:ext cx="2470548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Specializes in governmental institutions.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Meant to be used in Israel.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Weak user interface.</a:t>
            </a:r>
            <a:endParaRPr lang="he-I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9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DD420EE-A841-65C9-BB01-AF3F1C054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System Structure </a:t>
            </a:r>
            <a:r>
              <a:rPr lang="en-US" b="1" dirty="0">
                <a:solidFill>
                  <a:srgbClr val="00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&amp;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Divisions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DBBF9EF-1C43-DB44-DB33-BBE6B0DDB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21" y="2119532"/>
            <a:ext cx="3886200" cy="3397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2E17D0B-3401-EF48-B620-5C87FC51D2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41" y="2595880"/>
            <a:ext cx="1666240" cy="166624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A5E5660-F9AC-30AA-9A31-B5907B5D2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27013" r="3585" b="28695"/>
          <a:stretch/>
        </p:blipFill>
        <p:spPr>
          <a:xfrm>
            <a:off x="-1" y="5023413"/>
            <a:ext cx="6841074" cy="18196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EBB71375-FF48-886E-B150-E1E7C38C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Roles Division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88E7E99-7761-918C-4BB1-44D11DE59258}"/>
              </a:ext>
            </a:extLst>
          </p:cNvPr>
          <p:cNvSpPr txBox="1"/>
          <p:nvPr/>
        </p:nvSpPr>
        <p:spPr>
          <a:xfrm>
            <a:off x="1304014" y="2178381"/>
            <a:ext cx="265573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rPr>
              <a:t>Muhammed &amp; Nael:</a:t>
            </a:r>
          </a:p>
          <a:p>
            <a:endParaRPr lang="en-US" sz="2000" dirty="0">
              <a:latin typeface="Arial Nova" panose="020B05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Developing the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customers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 side.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5DD8BB8-F2D3-F30A-9CB0-1761809F6970}"/>
              </a:ext>
            </a:extLst>
          </p:cNvPr>
          <p:cNvSpPr txBox="1"/>
          <p:nvPr/>
        </p:nvSpPr>
        <p:spPr>
          <a:xfrm>
            <a:off x="1304014" y="4583758"/>
            <a:ext cx="254441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rPr>
              <a:t>Yousef &amp; Ibrahim:</a:t>
            </a:r>
          </a:p>
          <a:p>
            <a:endParaRPr lang="en-US" sz="2000" dirty="0">
              <a:latin typeface="Arial Nova" panose="020B05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Developing the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business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 side.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BFD9E015-423F-15DA-BBBD-711288FE96FE}"/>
              </a:ext>
            </a:extLst>
          </p:cNvPr>
          <p:cNvCxnSpPr>
            <a:cxnSpLocks/>
          </p:cNvCxnSpPr>
          <p:nvPr/>
        </p:nvCxnSpPr>
        <p:spPr>
          <a:xfrm flipV="1">
            <a:off x="4119154" y="2669986"/>
            <a:ext cx="957943" cy="346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52A70E9D-1C6A-4C3B-0612-B199977F36C1}"/>
              </a:ext>
            </a:extLst>
          </p:cNvPr>
          <p:cNvCxnSpPr>
            <a:cxnSpLocks/>
          </p:cNvCxnSpPr>
          <p:nvPr/>
        </p:nvCxnSpPr>
        <p:spPr>
          <a:xfrm>
            <a:off x="4119154" y="3016190"/>
            <a:ext cx="957943" cy="424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8AB12DB-CB90-EC01-1C63-045CA5E28372}"/>
              </a:ext>
            </a:extLst>
          </p:cNvPr>
          <p:cNvSpPr txBox="1"/>
          <p:nvPr/>
        </p:nvSpPr>
        <p:spPr>
          <a:xfrm>
            <a:off x="4754880" y="2387894"/>
            <a:ext cx="18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Back-End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67AD4C5-EC3C-5B59-4B89-5C955B418F3E}"/>
              </a:ext>
            </a:extLst>
          </p:cNvPr>
          <p:cNvSpPr txBox="1"/>
          <p:nvPr/>
        </p:nvSpPr>
        <p:spPr>
          <a:xfrm>
            <a:off x="4754880" y="3349886"/>
            <a:ext cx="18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Front-End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55C51474-679F-CD6E-F163-24545A6F7F46}"/>
              </a:ext>
            </a:extLst>
          </p:cNvPr>
          <p:cNvCxnSpPr>
            <a:cxnSpLocks/>
          </p:cNvCxnSpPr>
          <p:nvPr/>
        </p:nvCxnSpPr>
        <p:spPr>
          <a:xfrm flipV="1">
            <a:off x="4184469" y="5144549"/>
            <a:ext cx="957943" cy="346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23C40FED-1647-5E4A-91F9-65D3BC61FA6F}"/>
              </a:ext>
            </a:extLst>
          </p:cNvPr>
          <p:cNvCxnSpPr>
            <a:cxnSpLocks/>
          </p:cNvCxnSpPr>
          <p:nvPr/>
        </p:nvCxnSpPr>
        <p:spPr>
          <a:xfrm>
            <a:off x="4184469" y="5490753"/>
            <a:ext cx="957943" cy="424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FFBABFD-DB7B-55D3-87FF-60DF89FD9811}"/>
              </a:ext>
            </a:extLst>
          </p:cNvPr>
          <p:cNvSpPr txBox="1"/>
          <p:nvPr/>
        </p:nvSpPr>
        <p:spPr>
          <a:xfrm>
            <a:off x="4820195" y="4862457"/>
            <a:ext cx="18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Back-End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697F926-0181-C5C1-23D2-02998DAC2144}"/>
              </a:ext>
            </a:extLst>
          </p:cNvPr>
          <p:cNvSpPr txBox="1"/>
          <p:nvPr/>
        </p:nvSpPr>
        <p:spPr>
          <a:xfrm>
            <a:off x="4820195" y="5824449"/>
            <a:ext cx="18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Front-End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9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035F5C33-7DF1-BECB-6842-BBDCEC6E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Requirements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xmlns="" id="{F950FB9B-DBBD-FA18-871D-9117B6AF1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3507487"/>
              </p:ext>
            </p:extLst>
          </p:nvPr>
        </p:nvGraphicFramePr>
        <p:xfrm>
          <a:off x="1242060" y="1611086"/>
          <a:ext cx="9707880" cy="420384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853940">
                  <a:extLst>
                    <a:ext uri="{9D8B030D-6E8A-4147-A177-3AD203B41FA5}">
                      <a16:colId xmlns:a16="http://schemas.microsoft.com/office/drawing/2014/main" xmlns="" val="3246208744"/>
                    </a:ext>
                  </a:extLst>
                </a:gridCol>
                <a:gridCol w="4853940">
                  <a:extLst>
                    <a:ext uri="{9D8B030D-6E8A-4147-A177-3AD203B41FA5}">
                      <a16:colId xmlns:a16="http://schemas.microsoft.com/office/drawing/2014/main" xmlns="" val="3845200478"/>
                    </a:ext>
                  </a:extLst>
                </a:gridCol>
              </a:tblGrid>
              <a:tr h="88044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pperplate Gothic Bold" panose="020E0705020206020404" pitchFamily="34" charset="0"/>
                        </a:rPr>
                        <a:t>Non Functional</a:t>
                      </a:r>
                    </a:p>
                  </a:txBody>
                  <a:tcPr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pperplate Gothic Bold" panose="020E0705020206020404" pitchFamily="34" charset="0"/>
                        </a:rPr>
                        <a:t>Functional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pperplate Gothic Bold" panose="020E0705020206020404" pitchFamily="34" charset="0"/>
                      </a:endParaRPr>
                    </a:p>
                  </a:txBody>
                  <a:tcPr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50320954"/>
                  </a:ext>
                </a:extLst>
              </a:tr>
              <a:tr h="82452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User-Friendly Interface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Signing In / Up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63879023"/>
                  </a:ext>
                </a:extLst>
              </a:tr>
              <a:tr h="88546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 smtClean="0"/>
                        <a:t>Consecutive Services </a:t>
                      </a:r>
                      <a:r>
                        <a:rPr lang="en-US" sz="1400" dirty="0" smtClean="0"/>
                        <a:t>(Usability)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Dashboard Pages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7663398"/>
                  </a:ext>
                </a:extLst>
              </a:tr>
              <a:tr h="85384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b="0" i="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Söhne"/>
                        </a:rPr>
                        <a:t>Reusable</a:t>
                      </a:r>
                      <a:r>
                        <a:rPr lang="en-US" b="1" i="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Söhne"/>
                        </a:rPr>
                        <a:t> </a:t>
                      </a:r>
                      <a:r>
                        <a:rPr lang="en-US" b="0" i="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Söhne"/>
                        </a:rPr>
                        <a:t>Components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/>
                      </a:r>
                      <a:br>
                        <a:rPr lang="en-US" dirty="0"/>
                      </a:br>
                      <a:r>
                        <a:rPr lang="en-US" dirty="0"/>
                        <a:t>Booking/Editing/Cancelling  Appointments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69395664"/>
                  </a:ext>
                </a:extLst>
              </a:tr>
              <a:tr h="75955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Viewing Bookings History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12194603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4B6543D4-5083-9A12-EEFF-1BDC0382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14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Features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DB0CD839-3ACA-90FD-0FEA-51C8D1BC7720}"/>
              </a:ext>
            </a:extLst>
          </p:cNvPr>
          <p:cNvSpPr/>
          <p:nvPr/>
        </p:nvSpPr>
        <p:spPr>
          <a:xfrm>
            <a:off x="3042290" y="1573044"/>
            <a:ext cx="473765" cy="47708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D52A871-8115-50B1-3687-F7AB7DBF2346}"/>
              </a:ext>
            </a:extLst>
          </p:cNvPr>
          <p:cNvSpPr txBox="1"/>
          <p:nvPr/>
        </p:nvSpPr>
        <p:spPr>
          <a:xfrm>
            <a:off x="3097949" y="1611529"/>
            <a:ext cx="62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ECA5BEDC-B6FC-76FE-03F5-F7A2EF207D96}"/>
              </a:ext>
            </a:extLst>
          </p:cNvPr>
          <p:cNvSpPr/>
          <p:nvPr/>
        </p:nvSpPr>
        <p:spPr>
          <a:xfrm>
            <a:off x="5909370" y="1602147"/>
            <a:ext cx="473765" cy="47708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9C55FAA-342D-F1D7-D4D1-478C8088DFB2}"/>
              </a:ext>
            </a:extLst>
          </p:cNvPr>
          <p:cNvSpPr txBox="1"/>
          <p:nvPr/>
        </p:nvSpPr>
        <p:spPr>
          <a:xfrm>
            <a:off x="5952438" y="1640632"/>
            <a:ext cx="62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A292346A-909B-CD63-98EC-DDEE40D9073D}"/>
              </a:ext>
            </a:extLst>
          </p:cNvPr>
          <p:cNvSpPr/>
          <p:nvPr/>
        </p:nvSpPr>
        <p:spPr>
          <a:xfrm>
            <a:off x="2842348" y="4196383"/>
            <a:ext cx="473765" cy="47708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E0AF989-0945-FA00-ED51-6D8F38CDF87C}"/>
              </a:ext>
            </a:extLst>
          </p:cNvPr>
          <p:cNvSpPr txBox="1"/>
          <p:nvPr/>
        </p:nvSpPr>
        <p:spPr>
          <a:xfrm>
            <a:off x="2885416" y="4229107"/>
            <a:ext cx="62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6096E20-500E-3BF1-6518-50EDE93A2786}"/>
              </a:ext>
            </a:extLst>
          </p:cNvPr>
          <p:cNvSpPr/>
          <p:nvPr/>
        </p:nvSpPr>
        <p:spPr>
          <a:xfrm>
            <a:off x="5787344" y="4226558"/>
            <a:ext cx="473765" cy="47708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B829EDC-BB96-AF19-D10F-AECA7BDF5866}"/>
              </a:ext>
            </a:extLst>
          </p:cNvPr>
          <p:cNvSpPr txBox="1"/>
          <p:nvPr/>
        </p:nvSpPr>
        <p:spPr>
          <a:xfrm>
            <a:off x="5829501" y="4283285"/>
            <a:ext cx="62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5</a:t>
            </a:r>
          </a:p>
        </p:txBody>
      </p:sp>
      <p:sp>
        <p:nvSpPr>
          <p:cNvPr id="15" name="Scroll: Vertical 14">
            <a:extLst>
              <a:ext uri="{FF2B5EF4-FFF2-40B4-BE49-F238E27FC236}">
                <a16:creationId xmlns:a16="http://schemas.microsoft.com/office/drawing/2014/main" xmlns="" id="{7E19DD9E-D2F1-0F1A-3027-59F091F39F2D}"/>
              </a:ext>
            </a:extLst>
          </p:cNvPr>
          <p:cNvSpPr/>
          <p:nvPr/>
        </p:nvSpPr>
        <p:spPr>
          <a:xfrm>
            <a:off x="2224135" y="2189482"/>
            <a:ext cx="1918914" cy="1325563"/>
          </a:xfrm>
          <a:prstGeom prst="verticalScroll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161B468-7955-213E-3A4A-A11FA0B22EF6}"/>
              </a:ext>
            </a:extLst>
          </p:cNvPr>
          <p:cNvSpPr txBox="1"/>
          <p:nvPr/>
        </p:nvSpPr>
        <p:spPr>
          <a:xfrm>
            <a:off x="2428878" y="2427934"/>
            <a:ext cx="1528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&amp; Business Dashboards</a:t>
            </a:r>
          </a:p>
        </p:txBody>
      </p:sp>
      <p:sp>
        <p:nvSpPr>
          <p:cNvPr id="18" name="Scroll: Vertical 17">
            <a:extLst>
              <a:ext uri="{FF2B5EF4-FFF2-40B4-BE49-F238E27FC236}">
                <a16:creationId xmlns:a16="http://schemas.microsoft.com/office/drawing/2014/main" xmlns="" id="{D0C4D29C-CFA0-5A00-0539-F14AAC470325}"/>
              </a:ext>
            </a:extLst>
          </p:cNvPr>
          <p:cNvSpPr/>
          <p:nvPr/>
        </p:nvSpPr>
        <p:spPr>
          <a:xfrm>
            <a:off x="5079979" y="2194294"/>
            <a:ext cx="2032041" cy="1381478"/>
          </a:xfrm>
          <a:prstGeom prst="verticalScroll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057C1D5-F986-C861-3183-6A492782E14F}"/>
              </a:ext>
            </a:extLst>
          </p:cNvPr>
          <p:cNvSpPr txBox="1"/>
          <p:nvPr/>
        </p:nvSpPr>
        <p:spPr>
          <a:xfrm>
            <a:off x="5188314" y="2513823"/>
            <a:ext cx="1805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Category Filtering &amp; Browsing</a:t>
            </a:r>
          </a:p>
        </p:txBody>
      </p:sp>
      <p:sp>
        <p:nvSpPr>
          <p:cNvPr id="20" name="Scroll: Vertical 19">
            <a:extLst>
              <a:ext uri="{FF2B5EF4-FFF2-40B4-BE49-F238E27FC236}">
                <a16:creationId xmlns:a16="http://schemas.microsoft.com/office/drawing/2014/main" xmlns="" id="{D8B96127-7105-58DD-2033-FDF99D2367D3}"/>
              </a:ext>
            </a:extLst>
          </p:cNvPr>
          <p:cNvSpPr/>
          <p:nvPr/>
        </p:nvSpPr>
        <p:spPr>
          <a:xfrm>
            <a:off x="2224135" y="4851969"/>
            <a:ext cx="1733385" cy="1325563"/>
          </a:xfrm>
          <a:prstGeom prst="verticalScroll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2430FC5-4679-47CE-D822-5CACC1661217}"/>
              </a:ext>
            </a:extLst>
          </p:cNvPr>
          <p:cNvSpPr txBox="1"/>
          <p:nvPr/>
        </p:nvSpPr>
        <p:spPr>
          <a:xfrm>
            <a:off x="2440807" y="5218926"/>
            <a:ext cx="130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Working Hours</a:t>
            </a:r>
          </a:p>
        </p:txBody>
      </p:sp>
      <p:sp>
        <p:nvSpPr>
          <p:cNvPr id="22" name="Scroll: Vertical 21">
            <a:extLst>
              <a:ext uri="{FF2B5EF4-FFF2-40B4-BE49-F238E27FC236}">
                <a16:creationId xmlns:a16="http://schemas.microsoft.com/office/drawing/2014/main" xmlns="" id="{2F687E50-6B91-D7E4-BEB2-F2AB9C76D474}"/>
              </a:ext>
            </a:extLst>
          </p:cNvPr>
          <p:cNvSpPr/>
          <p:nvPr/>
        </p:nvSpPr>
        <p:spPr>
          <a:xfrm>
            <a:off x="4862954" y="4879309"/>
            <a:ext cx="2130949" cy="1325563"/>
          </a:xfrm>
          <a:prstGeom prst="verticalScroll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E9BA8AF-EB8C-138F-29D3-6E3421468AB2}"/>
              </a:ext>
            </a:extLst>
          </p:cNvPr>
          <p:cNvSpPr txBox="1"/>
          <p:nvPr/>
        </p:nvSpPr>
        <p:spPr>
          <a:xfrm>
            <a:off x="5103697" y="5191582"/>
            <a:ext cx="173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Booking Appointments</a:t>
            </a:r>
          </a:p>
        </p:txBody>
      </p:sp>
      <p:sp>
        <p:nvSpPr>
          <p:cNvPr id="2" name="Oval 24">
            <a:extLst>
              <a:ext uri="{FF2B5EF4-FFF2-40B4-BE49-F238E27FC236}">
                <a16:creationId xmlns:a16="http://schemas.microsoft.com/office/drawing/2014/main" xmlns="" id="{809E4F61-7703-647F-0EC0-F0FED9E0A863}"/>
              </a:ext>
            </a:extLst>
          </p:cNvPr>
          <p:cNvSpPr/>
          <p:nvPr/>
        </p:nvSpPr>
        <p:spPr>
          <a:xfrm>
            <a:off x="8927733" y="1539705"/>
            <a:ext cx="473765" cy="47708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xmlns="" id="{A3EB7CA2-1A2C-09B1-60A4-8A91BE74C06A}"/>
              </a:ext>
            </a:extLst>
          </p:cNvPr>
          <p:cNvSpPr txBox="1"/>
          <p:nvPr/>
        </p:nvSpPr>
        <p:spPr>
          <a:xfrm>
            <a:off x="8983392" y="1578190"/>
            <a:ext cx="62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3</a:t>
            </a:r>
          </a:p>
        </p:txBody>
      </p:sp>
      <p:sp>
        <p:nvSpPr>
          <p:cNvPr id="13" name="Scroll: Vertical 26">
            <a:extLst>
              <a:ext uri="{FF2B5EF4-FFF2-40B4-BE49-F238E27FC236}">
                <a16:creationId xmlns:a16="http://schemas.microsoft.com/office/drawing/2014/main" xmlns="" id="{F6BDE1FC-C92F-D11F-A647-3889F07E78BA}"/>
              </a:ext>
            </a:extLst>
          </p:cNvPr>
          <p:cNvSpPr/>
          <p:nvPr/>
        </p:nvSpPr>
        <p:spPr>
          <a:xfrm>
            <a:off x="8313791" y="2189482"/>
            <a:ext cx="1733385" cy="1325563"/>
          </a:xfrm>
          <a:prstGeom prst="verticalScroll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27">
            <a:extLst>
              <a:ext uri="{FF2B5EF4-FFF2-40B4-BE49-F238E27FC236}">
                <a16:creationId xmlns:a16="http://schemas.microsoft.com/office/drawing/2014/main" xmlns="" id="{80370C3A-9ADE-D097-2E16-45D6591F0EB0}"/>
              </a:ext>
            </a:extLst>
          </p:cNvPr>
          <p:cNvSpPr txBox="1"/>
          <p:nvPr/>
        </p:nvSpPr>
        <p:spPr>
          <a:xfrm>
            <a:off x="8416164" y="2381345"/>
            <a:ext cx="1528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Arial Nova" panose="020B0504020202020204" pitchFamily="34" charset="0"/>
              </a:rPr>
              <a:t>Featured Businesses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Arial Nova" panose="020B05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xmlns="" id="{EB286A50-DC93-A7FC-9E90-6DDF301BA3E0}"/>
              </a:ext>
            </a:extLst>
          </p:cNvPr>
          <p:cNvSpPr/>
          <p:nvPr/>
        </p:nvSpPr>
        <p:spPr>
          <a:xfrm>
            <a:off x="8925573" y="4219311"/>
            <a:ext cx="473765" cy="47708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5">
            <a:extLst>
              <a:ext uri="{FF2B5EF4-FFF2-40B4-BE49-F238E27FC236}">
                <a16:creationId xmlns:a16="http://schemas.microsoft.com/office/drawing/2014/main" xmlns="" id="{701EE7DE-7D4A-D2B3-FB9F-0FE7727D2729}"/>
              </a:ext>
            </a:extLst>
          </p:cNvPr>
          <p:cNvSpPr txBox="1"/>
          <p:nvPr/>
        </p:nvSpPr>
        <p:spPr>
          <a:xfrm>
            <a:off x="8981232" y="4257796"/>
            <a:ext cx="62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6</a:t>
            </a:r>
          </a:p>
        </p:txBody>
      </p:sp>
      <p:sp>
        <p:nvSpPr>
          <p:cNvPr id="29" name="Scroll: Vertical 26">
            <a:extLst>
              <a:ext uri="{FF2B5EF4-FFF2-40B4-BE49-F238E27FC236}">
                <a16:creationId xmlns:a16="http://schemas.microsoft.com/office/drawing/2014/main" xmlns="" id="{334C877C-0476-CA97-8CCC-FFBC41741EBE}"/>
              </a:ext>
            </a:extLst>
          </p:cNvPr>
          <p:cNvSpPr/>
          <p:nvPr/>
        </p:nvSpPr>
        <p:spPr>
          <a:xfrm>
            <a:off x="8096981" y="4851967"/>
            <a:ext cx="2130948" cy="1325563"/>
          </a:xfrm>
          <a:prstGeom prst="verticalScroll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7">
            <a:extLst>
              <a:ext uri="{FF2B5EF4-FFF2-40B4-BE49-F238E27FC236}">
                <a16:creationId xmlns:a16="http://schemas.microsoft.com/office/drawing/2014/main" xmlns="" id="{D7D457DA-8542-F6FD-DEFE-20564FA701E8}"/>
              </a:ext>
            </a:extLst>
          </p:cNvPr>
          <p:cNvSpPr txBox="1"/>
          <p:nvPr/>
        </p:nvSpPr>
        <p:spPr>
          <a:xfrm>
            <a:off x="8257657" y="5191582"/>
            <a:ext cx="1789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Arial Nova" panose="020B0504020202020204" pitchFamily="34" charset="0"/>
              </a:rPr>
              <a:t>Managing Appointments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Arial Nova" panose="020B05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64A4-AC37-4688-ACDD-FE908D9F99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2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341</Words>
  <Application>Microsoft Office PowerPoint</Application>
  <PresentationFormat>Widescreen</PresentationFormat>
  <Paragraphs>109</Paragraphs>
  <Slides>15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Nova</vt:lpstr>
      <vt:lpstr>Calibri</vt:lpstr>
      <vt:lpstr>Calibri Light</vt:lpstr>
      <vt:lpstr>Century Schoolbook</vt:lpstr>
      <vt:lpstr>Copperplate Gothic Bold</vt:lpstr>
      <vt:lpstr>Söhne</vt:lpstr>
      <vt:lpstr>Times New Roman</vt:lpstr>
      <vt:lpstr>Office Theme</vt:lpstr>
      <vt:lpstr>Book Now</vt:lpstr>
      <vt:lpstr>What Is BookNow</vt:lpstr>
      <vt:lpstr>Problem Space &amp; Analysis</vt:lpstr>
      <vt:lpstr>Similar Systems</vt:lpstr>
      <vt:lpstr>BookNow VS myVisit</vt:lpstr>
      <vt:lpstr>System Structure &amp; Divisions</vt:lpstr>
      <vt:lpstr>Roles Division</vt:lpstr>
      <vt:lpstr>Requirements</vt:lpstr>
      <vt:lpstr>Features</vt:lpstr>
      <vt:lpstr>Customers Perspective</vt:lpstr>
      <vt:lpstr>Business Owners Perspective</vt:lpstr>
      <vt:lpstr>Use Case Diagram</vt:lpstr>
      <vt:lpstr>Class Diagram</vt:lpstr>
      <vt:lpstr>Gaps To Fill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Now</dc:title>
  <dc:creator>Osama Ghaliah</dc:creator>
  <cp:lastModifiedBy>Microsoft account</cp:lastModifiedBy>
  <cp:revision>7</cp:revision>
  <dcterms:created xsi:type="dcterms:W3CDTF">2024-03-01T16:45:16Z</dcterms:created>
  <dcterms:modified xsi:type="dcterms:W3CDTF">2024-03-02T22:42:25Z</dcterms:modified>
</cp:coreProperties>
</file>